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7.emf"/><Relationship Id="rId7" Type="http://schemas.openxmlformats.org/officeDocument/2006/relationships/image" Target="../media/image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18.emf"/><Relationship Id="rId9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momentum;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/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веса 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Нормализация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сохраняет рецептивное поле.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80" y="4780955"/>
            <a:ext cx="1973105" cy="1742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26530" y="5768681"/>
            <a:ext cx="582930" cy="2476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BIT, </a:t>
            </a:r>
            <a:r>
              <a:rPr lang="en-US" sz="4800" b="1" dirty="0" err="1">
                <a:solidFill>
                  <a:schemeClr val="bg1"/>
                </a:solidFill>
              </a:rPr>
              <a:t>RegNet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12775" y="1386708"/>
            <a:ext cx="10515600" cy="4351338"/>
          </a:xfrm>
        </p:spPr>
        <p:txBody>
          <a:bodyPr/>
          <a:lstStyle/>
          <a:p>
            <a:r>
              <a:rPr lang="en-US" dirty="0"/>
              <a:t>https://link.springer.com/chapter/10.1007/978-3-030-58558-7_29</a:t>
            </a:r>
            <a:endParaRPr lang="ru-RU" dirty="0"/>
          </a:p>
        </p:txBody>
      </p:sp>
      <p:sp>
        <p:nvSpPr>
          <p:cNvPr id="7" name="AutoShape 2" descr="RegNetY blocks [18]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https://www.researchgate.net/profile/Rajesh-Nagaraja/publication/372909761/figure/fig1/AS:11431281179287741@1691174565437/Figure-2-RegNetY-blocks-18_W64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2261093"/>
            <a:ext cx="5756501" cy="44002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3127" y="57380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https://www.researchgate.net/publication/372909761_Multi-Class_classification_of_prostate_cancer_MR_Images_based_on_UCLA_score_using_RegNetY-320_model/figures?lo=1</a:t>
            </a:r>
          </a:p>
        </p:txBody>
      </p:sp>
    </p:spTree>
    <p:extLst>
      <p:ext uri="{BB962C8B-B14F-4D97-AF65-F5344CB8AC3E}">
        <p14:creationId xmlns:p14="http://schemas.microsoft.com/office/powerpoint/2010/main" val="1614482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0D246-1056-C664-DAD4-473A9CF9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3BD7FC-2AFB-3992-DE75-DC14DFC5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BIT, </a:t>
            </a:r>
            <a:r>
              <a:rPr lang="en-US" sz="4800" b="1" dirty="0" err="1">
                <a:solidFill>
                  <a:schemeClr val="bg1"/>
                </a:solidFill>
              </a:rPr>
              <a:t>RegNet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87708A9-4EB4-50FB-196A-14A5F5F6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75" y="1386708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dirty="0"/>
              <a:t>Эмпирические данные показывают, что после отметки в ~100 слоёв производительность выходит на плато или падает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проблема здесь не в </a:t>
            </a:r>
            <a:r>
              <a:rPr lang="ru-RU" dirty="0" err="1"/>
              <a:t>оверфиттинге</a:t>
            </a:r>
            <a:r>
              <a:rPr lang="ru-RU" dirty="0"/>
              <a:t>, а в фундаментальных барьерах оптимизации.</a:t>
            </a:r>
            <a:endParaRPr lang="en-US" dirty="0"/>
          </a:p>
          <a:p>
            <a:pPr marL="0" indent="0">
              <a:buNone/>
            </a:pPr>
            <a:r>
              <a:rPr lang="en" dirty="0"/>
              <a:t>Shortcut Degradation. </a:t>
            </a:r>
            <a:r>
              <a:rPr lang="ru-RU" dirty="0"/>
              <a:t>С ростом глубины дисперсия накопленных остаточных членов растёт и начинает доминировать над исходным входным сигналом </a:t>
            </a:r>
            <a:r>
              <a:rPr lang="en" dirty="0"/>
              <a:t>z_0. </a:t>
            </a:r>
          </a:p>
          <a:p>
            <a:pPr marL="0" indent="0">
              <a:buNone/>
            </a:pPr>
            <a:r>
              <a:rPr lang="ru-RU" dirty="0"/>
              <a:t>ограниченный бюджет заставляет выбирать: глубина </a:t>
            </a:r>
            <a:r>
              <a:rPr lang="en" dirty="0"/>
              <a:t>D </a:t>
            </a:r>
            <a:r>
              <a:rPr lang="ru-RU" dirty="0"/>
              <a:t>или ширина </a:t>
            </a:r>
            <a:r>
              <a:rPr lang="en" dirty="0"/>
              <a:t>C. </a:t>
            </a:r>
            <a:r>
              <a:rPr lang="ru-RU" dirty="0"/>
              <a:t>Ёмкость модели растёт как </a:t>
            </a:r>
            <a:r>
              <a:rPr lang="en" dirty="0"/>
              <a:t>O(C²D), </a:t>
            </a:r>
            <a:r>
              <a:rPr lang="ru-RU" dirty="0"/>
              <a:t>поэтому урезание ширины ради глубины часто приводит к потере мощности.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Вместо того чтобы обрабатывать весь тензор </a:t>
            </a:r>
            <a:r>
              <a:rPr lang="en" dirty="0"/>
              <a:t>x (</a:t>
            </a:r>
            <a:r>
              <a:rPr lang="ru-RU" dirty="0"/>
              <a:t>размером </a:t>
            </a:r>
            <a:r>
              <a:rPr lang="en" dirty="0"/>
              <a:t>N × C) </a:t>
            </a:r>
            <a:r>
              <a:rPr lang="ru-RU" dirty="0"/>
              <a:t>разом, архитектура делит вход на группы каналов, например, «медленный путь» </a:t>
            </a:r>
            <a:r>
              <a:rPr lang="en" dirty="0"/>
              <a:t>x_1 </a:t>
            </a:r>
            <a:r>
              <a:rPr lang="ru-RU" dirty="0"/>
              <a:t>и «быстрый путь» </a:t>
            </a:r>
            <a:r>
              <a:rPr lang="en" dirty="0"/>
              <a:t>x_2. </a:t>
            </a:r>
            <a:r>
              <a:rPr lang="ru-RU" dirty="0"/>
              <a:t>Обработка идёт </a:t>
            </a:r>
            <a:r>
              <a:rPr lang="ru-RU" dirty="0" err="1"/>
              <a:t>каскадно</a:t>
            </a:r>
            <a:r>
              <a:rPr lang="ru-RU" dirty="0"/>
              <a:t>. Первая подсеть </a:t>
            </a:r>
            <a:r>
              <a:rPr lang="en" dirty="0"/>
              <a:t>F_1 </a:t>
            </a:r>
            <a:r>
              <a:rPr lang="ru-RU" dirty="0"/>
              <a:t>переваривает только </a:t>
            </a:r>
            <a:r>
              <a:rPr lang="en" dirty="0"/>
              <a:t>x_1, </a:t>
            </a:r>
            <a:r>
              <a:rPr lang="ru-RU" dirty="0"/>
              <a:t>выдавая фичи </a:t>
            </a:r>
            <a:r>
              <a:rPr lang="en" dirty="0"/>
              <a:t>y_1. </a:t>
            </a:r>
            <a:r>
              <a:rPr lang="ru-RU" dirty="0"/>
              <a:t>Вторая часть входа, </a:t>
            </a:r>
            <a:r>
              <a:rPr lang="en" dirty="0"/>
              <a:t>x_2, </a:t>
            </a:r>
            <a:r>
              <a:rPr lang="ru-RU" dirty="0"/>
              <a:t>полностью пропускает этот этап. Она конкатенируется с выходом первой стадии, и объединённый тензор [</a:t>
            </a:r>
            <a:r>
              <a:rPr lang="en" dirty="0"/>
              <a:t>y_1, x_2] </a:t>
            </a:r>
            <a:r>
              <a:rPr lang="ru-RU" dirty="0"/>
              <a:t>подаётся во вторую подсеть </a:t>
            </a:r>
            <a:r>
              <a:rPr lang="en" dirty="0"/>
              <a:t>F_2. </a:t>
            </a:r>
            <a:r>
              <a:rPr lang="ru-RU" dirty="0"/>
              <a:t>Формально для двух шагов: </a:t>
            </a:r>
            <a:r>
              <a:rPr lang="en" dirty="0"/>
              <a:t>y_1 = F_1(x_1) y_2 = F_2([y_1, x_2])</a:t>
            </a:r>
            <a:br>
              <a:rPr lang="en" dirty="0"/>
            </a:br>
            <a:endParaRPr lang="en-US" dirty="0"/>
          </a:p>
          <a:p>
            <a:r>
              <a:rPr lang="en-US" dirty="0"/>
              <a:t>The width-depth trade-off limits deep residual models</a:t>
            </a:r>
          </a:p>
          <a:p>
            <a:r>
              <a:rPr lang="en-US" dirty="0"/>
              <a:t>to insufficient width. More advanced design is needed</a:t>
            </a:r>
          </a:p>
          <a:p>
            <a:r>
              <a:rPr lang="en-US" dirty="0"/>
              <a:t>to achieve large depth and sufficient width concurrently,</a:t>
            </a:r>
          </a:p>
          <a:p>
            <a:r>
              <a:rPr lang="en-US" dirty="0"/>
              <a:t>without exceeding the computational budget. </a:t>
            </a:r>
            <a:r>
              <a:rPr lang="en" dirty="0" err="1"/>
              <a:t>StepsNet</a:t>
            </a:r>
            <a:r>
              <a:rPr lang="en" dirty="0"/>
              <a:t> </a:t>
            </a:r>
            <a:r>
              <a:rPr lang="ru-RU" dirty="0"/>
              <a:t>использует каскадную схему «шаг за шагом»: вход расщепляется, часть каналов обрабатывается сразу, а остальные постепенно вводятся в более глубокие слои. ЗАЧЕМ это нужно? Это решает проблему «деградации </a:t>
            </a:r>
            <a:r>
              <a:rPr lang="ru-RU" dirty="0" err="1"/>
              <a:t>шорткатов</a:t>
            </a:r>
            <a:r>
              <a:rPr lang="ru-RU" dirty="0"/>
              <a:t>» (</a:t>
            </a:r>
            <a:r>
              <a:rPr lang="en" dirty="0"/>
              <a:t>shortcut degradation), </a:t>
            </a:r>
            <a:r>
              <a:rPr lang="ru-RU" dirty="0"/>
              <a:t>из-за которой в сверхглубоких сетях (сотни слоёв) сигнал тонет в шуме. Сохраняя «чистые» пути для сигнала в глубину и ломая привычный компромисс между шириной и глубиной, </a:t>
            </a:r>
            <a:r>
              <a:rPr lang="en" dirty="0" err="1"/>
              <a:t>StepsNet</a:t>
            </a:r>
            <a:r>
              <a:rPr lang="en" dirty="0"/>
              <a:t> </a:t>
            </a:r>
            <a:r>
              <a:rPr lang="ru-RU" dirty="0"/>
              <a:t>позволяет масштабировать модели почти до 500 слоёв. При этом метрики на </a:t>
            </a:r>
            <a:r>
              <a:rPr lang="en" dirty="0"/>
              <a:t>ImageNet </a:t>
            </a:r>
            <a:r>
              <a:rPr lang="ru-RU" dirty="0"/>
              <a:t>и </a:t>
            </a:r>
            <a:r>
              <a:rPr lang="en" dirty="0"/>
              <a:t>COCO </a:t>
            </a:r>
            <a:r>
              <a:rPr lang="ru-RU" dirty="0"/>
              <a:t>растут, а количество параметров не увеличивается.</a:t>
            </a:r>
          </a:p>
        </p:txBody>
      </p:sp>
      <p:sp>
        <p:nvSpPr>
          <p:cNvPr id="7" name="AutoShape 2" descr="RegNetY blocks [18]. | Download Scientific Diagram">
            <a:extLst>
              <a:ext uri="{FF2B5EF4-FFF2-40B4-BE49-F238E27FC236}">
                <a16:creationId xmlns:a16="http://schemas.microsoft.com/office/drawing/2014/main" id="{3F462DD8-031C-38F9-9F56-5C739D4CE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https://www.researchgate.net/profile/Rajesh-Nagaraja/publication/372909761/figure/fig1/AS:11431281179287741@1691174565437/Figure-2-RegNetY-blocks-18_W640.jpg">
            <a:extLst>
              <a:ext uri="{FF2B5EF4-FFF2-40B4-BE49-F238E27FC236}">
                <a16:creationId xmlns:a16="http://schemas.microsoft.com/office/drawing/2014/main" id="{69E9F252-AC17-5950-F9C4-6D01369176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0CC2D50-51B9-376D-CC74-FB88B31C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73" y="4112446"/>
            <a:ext cx="59182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5D9C0-F897-99A4-F82F-4FAF3EF95E1D}"/>
              </a:ext>
            </a:extLst>
          </p:cNvPr>
          <p:cNvSpPr txBox="1"/>
          <p:nvPr/>
        </p:nvSpPr>
        <p:spPr>
          <a:xfrm>
            <a:off x="307975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/2511.14329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E249F-6E96-50E4-943D-9504BF2D6224}"/>
              </a:ext>
            </a:extLst>
          </p:cNvPr>
          <p:cNvSpPr txBox="1"/>
          <p:nvPr/>
        </p:nvSpPr>
        <p:spPr>
          <a:xfrm>
            <a:off x="3731172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t.me</a:t>
            </a:r>
            <a:r>
              <a:rPr lang="ru-RU" dirty="0"/>
              <a:t>/</a:t>
            </a:r>
            <a:r>
              <a:rPr lang="ru-RU" dirty="0" err="1"/>
              <a:t>c</a:t>
            </a:r>
            <a:r>
              <a:rPr lang="ru-RU" dirty="0"/>
              <a:t>/2445031628/3/2391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285C8-AEC3-5A2B-E18C-2BD3D7DBC589}"/>
              </a:ext>
            </a:extLst>
          </p:cNvPr>
          <p:cNvSpPr txBox="1"/>
          <p:nvPr/>
        </p:nvSpPr>
        <p:spPr>
          <a:xfrm>
            <a:off x="5870575" y="472238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«медленный путь» (ранние каналы) ловит сложные, высокоуровневые абстракции, требующие длинных цепочек вычислений, а «быстрый путь» (поздние каналы) добавляет необходимые детали. Модель вынужденно учится иерархии фичей, которую обычные резидуальные блоки в сверхглубоких сетях теряют.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87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6142</TotalTime>
  <Words>4929</Words>
  <Application>Microsoft Macintosh PowerPoint</Application>
  <PresentationFormat>Широкоэкранный</PresentationFormat>
  <Paragraphs>532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56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Georgia</vt:lpstr>
      <vt:lpstr>Lato</vt:lpstr>
      <vt:lpstr>Roboto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BIT, RegNet</vt:lpstr>
      <vt:lpstr>BIT, RegNet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414</cp:revision>
  <dcterms:created xsi:type="dcterms:W3CDTF">2021-09-13T05:13:58Z</dcterms:created>
  <dcterms:modified xsi:type="dcterms:W3CDTF">2025-12-01T04:31:32Z</dcterms:modified>
</cp:coreProperties>
</file>